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72" r:id="rId4"/>
    <p:sldId id="267" r:id="rId5"/>
    <p:sldId id="276" r:id="rId6"/>
    <p:sldId id="273" r:id="rId7"/>
    <p:sldId id="274" r:id="rId8"/>
    <p:sldId id="277" r:id="rId9"/>
    <p:sldId id="275" r:id="rId10"/>
    <p:sldId id="265" r:id="rId11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1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Folie mittels Klicken verschieben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8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8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1E15797-7B0C-486E-8A2C-D433E6F89996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280040" y="10156680"/>
            <a:ext cx="3262320" cy="51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B6464C0E-4B9F-49BC-A4FF-57A1B7D92E54}" type="slidenum">
              <a:rPr lang="de-DE" sz="1400" b="0" strike="noStrike" spc="-1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lang="de-DE" sz="1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484313" y="900113"/>
            <a:ext cx="4587875" cy="3440112"/>
          </a:xfrm>
          <a:prstGeom prst="rect">
            <a:avLst/>
          </a:prstGeom>
        </p:spPr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720720" y="4680000"/>
            <a:ext cx="6115320" cy="5035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marL="216000" indent="-214920">
              <a:lnSpc>
                <a:spcPct val="100000"/>
              </a:lnSpc>
              <a:spcBef>
                <a:spcPts val="451"/>
              </a:spcBef>
            </a:pPr>
            <a:r>
              <a:rPr lang="de-DE" sz="4000" b="1" strike="noStrike" spc="-1">
                <a:latin typeface="Arial"/>
                <a:ea typeface="Microsoft YaHei"/>
              </a:rPr>
              <a:t>Schön das Gott hier ist!</a:t>
            </a:r>
            <a:endParaRPr lang="de-DE" sz="4000" b="1" strike="noStrike" spc="-1">
              <a:latin typeface="Arial"/>
            </a:endParaRPr>
          </a:p>
          <a:p>
            <a:pPr marL="216000" indent="-214920">
              <a:lnSpc>
                <a:spcPct val="100000"/>
              </a:lnSpc>
              <a:spcBef>
                <a:spcPts val="451"/>
              </a:spcBef>
            </a:pPr>
            <a:r>
              <a:rPr lang="de-DE" sz="4000" b="1" strike="noStrike" spc="-1">
                <a:latin typeface="Arial"/>
                <a:ea typeface="Microsoft YaHei"/>
              </a:rPr>
              <a:t>Wir freuen uns das wir hier sind!</a:t>
            </a:r>
            <a:endParaRPr lang="de-DE" sz="4000" b="1" strike="noStrike" spc="-1">
              <a:latin typeface="Arial"/>
            </a:endParaRPr>
          </a:p>
          <a:p>
            <a:pPr marL="216000" indent="-214920">
              <a:lnSpc>
                <a:spcPct val="100000"/>
              </a:lnSpc>
              <a:spcBef>
                <a:spcPts val="451"/>
              </a:spcBef>
            </a:pPr>
            <a:r>
              <a:rPr lang="de-DE" sz="4000" b="1" strike="noStrike" spc="-1">
                <a:latin typeface="Arial"/>
                <a:ea typeface="Microsoft YaHei"/>
              </a:rPr>
              <a:t>Schön das Du da bist!</a:t>
            </a:r>
            <a:endParaRPr lang="de-DE" sz="4000" b="1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280040" y="10156680"/>
            <a:ext cx="3262320" cy="51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FAE6C630-DAC4-426E-A244-A93D3A6B90CD}" type="slidenum">
              <a:rPr lang="de-DE" sz="1400" b="0" strike="noStrike" spc="-1">
                <a:solidFill>
                  <a:srgbClr val="000000"/>
                </a:solidFill>
                <a:latin typeface="Arial"/>
                <a:ea typeface="+mn-ea"/>
              </a:rPr>
              <a:t>9</a:t>
            </a:fld>
            <a:endParaRPr lang="de-DE" sz="1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484280" y="900000"/>
            <a:ext cx="4588200" cy="3440160"/>
          </a:xfrm>
          <a:prstGeom prst="rect">
            <a:avLst/>
          </a:prstGeom>
        </p:spPr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720720" y="4680000"/>
            <a:ext cx="6115320" cy="50356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/>
          <p:nvPr/>
        </p:nvPicPr>
        <p:blipFill>
          <a:blip r:embed="rId14"/>
          <a:stretch/>
        </p:blipFill>
        <p:spPr>
          <a:xfrm>
            <a:off x="0" y="0"/>
            <a:ext cx="10077480" cy="755820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1"/>
          <p:cNvPicPr/>
          <p:nvPr/>
        </p:nvPicPr>
        <p:blipFill>
          <a:blip r:embed="rId14"/>
          <a:stretch/>
        </p:blipFill>
        <p:spPr>
          <a:xfrm>
            <a:off x="0" y="0"/>
            <a:ext cx="10077480" cy="755820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88241" y="696676"/>
            <a:ext cx="7197840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844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AGAPE GEMEINDE ESCHWEILER</a:t>
            </a:r>
            <a:endParaRPr lang="de-DE" sz="32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23596" y="1980834"/>
            <a:ext cx="9071280" cy="438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4840" rIns="0" bIns="0">
            <a:noAutofit/>
          </a:bodyPr>
          <a:lstStyle/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Wir stehen für die Verbreitung</a:t>
            </a: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ausbalancierten Christentums mit Tiefgang</a:t>
            </a: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im 21sten Jahrhundert nach Christus!</a:t>
            </a: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        HERZLICH WILLKOMMEN</a:t>
            </a: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endParaRPr lang="de-DE" sz="28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endParaRPr lang="de-DE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975AC-3647-A244-969C-6F246DA3E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739" y="311259"/>
            <a:ext cx="9072000" cy="1261800"/>
          </a:xfrm>
        </p:spPr>
        <p:txBody>
          <a:bodyPr/>
          <a:lstStyle/>
          <a:p>
            <a:r>
              <a:rPr lang="de-DE"/>
              <a:t>Apostolisches eins zwei drei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1C8CF1-9B98-F349-92DE-2F363372A9F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„</a:t>
            </a:r>
            <a:r>
              <a:rPr lang="de-DE" sz="3200" dirty="0"/>
              <a:t>Kehrt um“, erwiderte Petrus, „und jeder von euch lasse sich auf den Namen von Jesus Christus taufen!</a:t>
            </a:r>
          </a:p>
          <a:p>
            <a:pPr marL="0" indent="0">
              <a:buNone/>
            </a:pPr>
            <a:r>
              <a:rPr lang="de-DE" sz="3200" dirty="0"/>
              <a:t>Dann wird Gott euch eure Sünden vergeben, und ihr werdet seine Gabe, den Heiligen Geist, bekommen.</a:t>
            </a:r>
          </a:p>
          <a:p>
            <a:pPr marL="0" indent="0">
              <a:buNone/>
            </a:pPr>
            <a:r>
              <a:rPr lang="de-DE" sz="3200" dirty="0"/>
              <a:t>Denn diese Zusage gilt euch und euren Nachkommen und darüber hinaus allen Menschen auch in den entferntesten Ländern – allen, die der Herr, unser Gott, zu seiner Gemeinde rufen wird.“</a:t>
            </a:r>
          </a:p>
        </p:txBody>
      </p:sp>
    </p:spTree>
    <p:extLst>
      <p:ext uri="{BB962C8B-B14F-4D97-AF65-F5344CB8AC3E}">
        <p14:creationId xmlns:p14="http://schemas.microsoft.com/office/powerpoint/2010/main" val="12531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29ABA3-3BC9-3344-BA43-70A13928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Jesus – Täufer im Geist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D3F76B2-A0A6-CC44-BB10-5A63AB69E13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113901" y="1860246"/>
            <a:ext cx="8139429" cy="5699429"/>
          </a:xfrm>
        </p:spPr>
        <p:txBody>
          <a:bodyPr anchor="t"/>
          <a:lstStyle/>
          <a:p>
            <a:pPr marL="514350" indent="-514350">
              <a:buAutoNum type="arabicPeriod"/>
            </a:pPr>
            <a:r>
              <a:rPr lang="de-DE" sz="3200" b="1" dirty="0"/>
              <a:t>Wie kann ich verstehen, </a:t>
            </a:r>
            <a:endParaRPr lang="de-DE" sz="3200" b="1" dirty="0" smtClean="0"/>
          </a:p>
          <a:p>
            <a:r>
              <a:rPr lang="de-DE" sz="3200" b="1" dirty="0"/>
              <a:t> </a:t>
            </a:r>
            <a:r>
              <a:rPr lang="de-DE" sz="3200" b="1" dirty="0" smtClean="0"/>
              <a:t>    </a:t>
            </a:r>
            <a:r>
              <a:rPr lang="de-DE" sz="3200" b="1" dirty="0" smtClean="0"/>
              <a:t>was </a:t>
            </a:r>
            <a:r>
              <a:rPr lang="de-DE" sz="3200" b="1" dirty="0"/>
              <a:t>die </a:t>
            </a:r>
            <a:r>
              <a:rPr lang="de-DE" sz="3200" b="1" dirty="0" smtClean="0"/>
              <a:t>Taufe im </a:t>
            </a:r>
            <a:r>
              <a:rPr lang="de-DE" sz="3200" b="1" dirty="0"/>
              <a:t>Hl. Geist ist?</a:t>
            </a:r>
          </a:p>
          <a:p>
            <a:endParaRPr lang="de-DE" sz="3200" b="1" dirty="0"/>
          </a:p>
          <a:p>
            <a:pPr marL="0" indent="0">
              <a:buNone/>
            </a:pPr>
            <a:r>
              <a:rPr lang="de-DE" sz="3200" b="1" dirty="0"/>
              <a:t>2. Wie kann ich </a:t>
            </a:r>
            <a:endParaRPr lang="de-DE" sz="3200" b="1" dirty="0" smtClean="0"/>
          </a:p>
          <a:p>
            <a:pPr marL="0" indent="0">
              <a:buNone/>
            </a:pPr>
            <a:r>
              <a:rPr lang="de-DE" sz="3200" b="1" dirty="0" smtClean="0"/>
              <a:t>    die </a:t>
            </a:r>
            <a:r>
              <a:rPr lang="de-DE" sz="3200" b="1" dirty="0"/>
              <a:t>Taufe im Hl. Geist </a:t>
            </a:r>
            <a:r>
              <a:rPr lang="de-DE" sz="3200" b="1" dirty="0" smtClean="0"/>
              <a:t>empfangen</a:t>
            </a:r>
            <a:r>
              <a:rPr lang="de-DE" sz="3200" b="1" dirty="0"/>
              <a:t>?</a:t>
            </a:r>
          </a:p>
          <a:p>
            <a:pPr marL="0" indent="0">
              <a:buNone/>
            </a:pPr>
            <a:endParaRPr lang="de-DE" sz="3200" b="1" dirty="0"/>
          </a:p>
          <a:p>
            <a:pPr marL="0" indent="0">
              <a:buNone/>
            </a:pPr>
            <a:r>
              <a:rPr lang="de-DE" sz="3200" b="1" dirty="0"/>
              <a:t>3. Wie vermittle ich jemand </a:t>
            </a:r>
            <a:endParaRPr lang="de-DE" sz="3200" b="1" dirty="0" smtClean="0"/>
          </a:p>
          <a:p>
            <a:pPr marL="0" indent="0">
              <a:buNone/>
            </a:pPr>
            <a:r>
              <a:rPr lang="de-DE" sz="3200" b="1" dirty="0"/>
              <a:t> </a:t>
            </a:r>
            <a:r>
              <a:rPr lang="de-DE" sz="3200" b="1" dirty="0" smtClean="0"/>
              <a:t>    </a:t>
            </a:r>
            <a:r>
              <a:rPr lang="de-DE" sz="3200" b="1" dirty="0" smtClean="0"/>
              <a:t>die </a:t>
            </a:r>
            <a:r>
              <a:rPr lang="de-DE" sz="3200" b="1" dirty="0"/>
              <a:t>Taufe im Hl. Geist?</a:t>
            </a:r>
          </a:p>
        </p:txBody>
      </p:sp>
    </p:spTree>
    <p:extLst>
      <p:ext uri="{BB962C8B-B14F-4D97-AF65-F5344CB8AC3E}">
        <p14:creationId xmlns:p14="http://schemas.microsoft.com/office/powerpoint/2010/main" val="13185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E7C5F93D-F557-FE46-B760-448D57326AA4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de-DE" sz="24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22AB87-9488-D748-938E-B52BC517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/>
              <a:t>1. Welche verschiedenen Ausdrücke werden</a:t>
            </a:r>
            <a:br>
              <a:rPr lang="de-DE" sz="2800"/>
            </a:br>
            <a:r>
              <a:rPr lang="de-DE" sz="2800"/>
              <a:t> in der Bibel für im Geist getauft zu sein verwandt?</a:t>
            </a:r>
          </a:p>
        </p:txBody>
      </p:sp>
      <p:sp>
        <p:nvSpPr>
          <p:cNvPr id="4" name="Rechteck 3"/>
          <p:cNvSpPr/>
          <p:nvPr/>
        </p:nvSpPr>
        <p:spPr>
          <a:xfrm>
            <a:off x="504000" y="1699590"/>
            <a:ext cx="88984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a)...und sie wurden alle </a:t>
            </a:r>
            <a:r>
              <a:rPr lang="de-DE" sz="2400" b="1" dirty="0"/>
              <a:t>mit Heiligem Geist erfüllt.</a:t>
            </a:r>
            <a:r>
              <a:rPr lang="de-DE" sz="2400" dirty="0"/>
              <a:t>	Apg. 2,4</a:t>
            </a:r>
          </a:p>
          <a:p>
            <a:r>
              <a:rPr lang="de-DE" sz="2400" dirty="0"/>
              <a:t>b) ...der uns auch versiegelt und </a:t>
            </a:r>
            <a:r>
              <a:rPr lang="de-DE" sz="2400" b="1" dirty="0"/>
              <a:t>das Unterpfand des Geistes </a:t>
            </a:r>
            <a:r>
              <a:rPr lang="de-DE" sz="2400" dirty="0"/>
              <a:t>in unsere Herzen gegeben hat. 2. Kor. 1,22	</a:t>
            </a:r>
          </a:p>
          <a:p>
            <a:r>
              <a:rPr lang="de-DE" sz="2400" dirty="0"/>
              <a:t>c)   </a:t>
            </a:r>
            <a:r>
              <a:rPr lang="de-DE" sz="2400" b="1" dirty="0"/>
              <a:t>Der innewohnende Geist</a:t>
            </a:r>
            <a:r>
              <a:rPr lang="de-DE" sz="2400" dirty="0"/>
              <a:t> 	</a:t>
            </a:r>
            <a:r>
              <a:rPr lang="de-DE" sz="2400" dirty="0" err="1"/>
              <a:t>Röm</a:t>
            </a:r>
            <a:r>
              <a:rPr lang="de-DE" sz="2400" dirty="0"/>
              <a:t> 8,11	</a:t>
            </a:r>
          </a:p>
          <a:p>
            <a:r>
              <a:rPr lang="de-DE" sz="2400" dirty="0"/>
              <a:t>d) ...gerieten außer sich, dass auch auf die Nationen </a:t>
            </a:r>
            <a:r>
              <a:rPr lang="de-DE" sz="2400" b="1" dirty="0"/>
              <a:t>die Gabe des Heiligen Geistes</a:t>
            </a:r>
            <a:r>
              <a:rPr lang="de-DE" sz="2400" dirty="0"/>
              <a:t>  ausgegossen worden war; denn sie hörten sie in Sprachen reden und Gott </a:t>
            </a:r>
            <a:r>
              <a:rPr lang="de-DE" sz="2400" dirty="0" smtClean="0"/>
              <a:t>erheben.  Apg</a:t>
            </a:r>
            <a:r>
              <a:rPr lang="de-DE" sz="2400" dirty="0"/>
              <a:t>. 10,45b-46</a:t>
            </a:r>
          </a:p>
          <a:p>
            <a:r>
              <a:rPr lang="de-DE" sz="2400" dirty="0"/>
              <a:t>e)   Die </a:t>
            </a:r>
            <a:r>
              <a:rPr lang="de-DE" sz="2400" b="1" dirty="0"/>
              <a:t>den Heiligen Geist empfangen haben</a:t>
            </a:r>
            <a:r>
              <a:rPr lang="de-DE" sz="2400" dirty="0"/>
              <a:t> wie auch wir. Apg. 10,47	</a:t>
            </a:r>
          </a:p>
          <a:p>
            <a:r>
              <a:rPr lang="de-DE" sz="2400" dirty="0"/>
              <a:t>f)   </a:t>
            </a:r>
            <a:r>
              <a:rPr lang="de-DE" sz="2400" b="1" dirty="0"/>
              <a:t>Die Verheißung des Vaters</a:t>
            </a:r>
            <a:r>
              <a:rPr lang="de-DE" sz="2400" dirty="0"/>
              <a:t>  Apg. 1,4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389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77E58-0C74-0049-BA94-98A3A2AA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039" y="316359"/>
            <a:ext cx="9072000" cy="1261800"/>
          </a:xfrm>
        </p:spPr>
        <p:txBody>
          <a:bodyPr/>
          <a:lstStyle/>
          <a:p>
            <a:r>
              <a:rPr lang="de-DE" sz="3200"/>
              <a:t>2. Gibt es die Taufe im Geist (heute)?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AEDD21-9078-9341-B305-31015E50319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34079" y="1467891"/>
            <a:ext cx="9072000" cy="5474636"/>
          </a:xfrm>
        </p:spPr>
        <p:txBody>
          <a:bodyPr/>
          <a:lstStyle/>
          <a:p>
            <a:pPr marL="0" indent="0">
              <a:buNone/>
            </a:pPr>
            <a:r>
              <a:rPr lang="de-DE" sz="2800" b="1" dirty="0"/>
              <a:t>a) </a:t>
            </a:r>
            <a:r>
              <a:rPr lang="de-DE" sz="2800" b="1" dirty="0" smtClean="0"/>
              <a:t> </a:t>
            </a:r>
            <a:r>
              <a:rPr lang="de-DE" sz="2800" dirty="0" smtClean="0"/>
              <a:t>Die </a:t>
            </a:r>
            <a:r>
              <a:rPr lang="de-DE" sz="2800" dirty="0"/>
              <a:t>Bibel bezeugt sie für heute!	Apg. 2,39	</a:t>
            </a:r>
          </a:p>
          <a:p>
            <a:pPr marL="0" indent="0">
              <a:buNone/>
            </a:pPr>
            <a:r>
              <a:rPr lang="de-DE" sz="2800" b="1" dirty="0"/>
              <a:t>b) </a:t>
            </a:r>
            <a:r>
              <a:rPr lang="de-DE" sz="2800" b="1" dirty="0" smtClean="0"/>
              <a:t> </a:t>
            </a:r>
            <a:r>
              <a:rPr lang="de-DE" sz="2800" dirty="0" smtClean="0"/>
              <a:t>Sie </a:t>
            </a:r>
            <a:r>
              <a:rPr lang="de-DE" sz="2800" dirty="0"/>
              <a:t>wurde immer in </a:t>
            </a:r>
            <a:r>
              <a:rPr lang="de-DE" sz="2800" dirty="0" err="1"/>
              <a:t>erwecklichen</a:t>
            </a:r>
            <a:r>
              <a:rPr lang="de-DE" sz="2800" dirty="0"/>
              <a:t> Zeiten erlebt! (Reinhold </a:t>
            </a:r>
            <a:r>
              <a:rPr lang="de-DE" sz="2800" dirty="0" err="1"/>
              <a:t>Ulonska</a:t>
            </a:r>
            <a:r>
              <a:rPr lang="de-DE" sz="2800" dirty="0"/>
              <a:t>, Geistesgaben S.19) Es gab bis ins 4te Jahrhundert nach der Taufe die Geisttaufe mit Zeichen wie weissagen und Zungenreden.	</a:t>
            </a:r>
          </a:p>
          <a:p>
            <a:pPr marL="0" indent="0">
              <a:buNone/>
            </a:pPr>
            <a:r>
              <a:rPr lang="de-DE" sz="2800" b="1" dirty="0"/>
              <a:t>c) </a:t>
            </a:r>
            <a:r>
              <a:rPr lang="de-DE" sz="2800" b="1" dirty="0" smtClean="0"/>
              <a:t> </a:t>
            </a:r>
            <a:r>
              <a:rPr lang="de-DE" sz="2800" dirty="0" smtClean="0"/>
              <a:t>Die </a:t>
            </a:r>
            <a:r>
              <a:rPr lang="de-DE" sz="2800" dirty="0"/>
              <a:t>alten Kirchen kennen alle 2 Sakramente (koptische, orthodoxe, katholische, evangelische) 1. Taufe und 2. Firmung bzw. Konfirmation.	</a:t>
            </a:r>
          </a:p>
          <a:p>
            <a:pPr marL="0" indent="0">
              <a:buNone/>
            </a:pPr>
            <a:r>
              <a:rPr lang="de-DE" sz="2800" b="1" dirty="0"/>
              <a:t>d) </a:t>
            </a:r>
            <a:r>
              <a:rPr lang="de-DE" sz="2800" b="1" dirty="0" smtClean="0"/>
              <a:t> </a:t>
            </a:r>
            <a:r>
              <a:rPr lang="de-DE" sz="2800" dirty="0" smtClean="0"/>
              <a:t>Dutzende </a:t>
            </a:r>
            <a:r>
              <a:rPr lang="de-DE" sz="2800" dirty="0"/>
              <a:t>von Millionen bekennender Christen sprechen in Zungen und führen das auf ihre Geistestaufe zurück. (Die Pfingstliche Erweckung im 20sten Jahrhundert)</a:t>
            </a:r>
          </a:p>
        </p:txBody>
      </p:sp>
    </p:spTree>
    <p:extLst>
      <p:ext uri="{BB962C8B-B14F-4D97-AF65-F5344CB8AC3E}">
        <p14:creationId xmlns:p14="http://schemas.microsoft.com/office/powerpoint/2010/main" val="223049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B760C-EA3A-5448-A89D-15FD0072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/>
              <a:t>3. Jesus ist der Täufer im Hl. Geist!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6F997D-0EFB-6047-869D-268D334D51C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301319"/>
            <a:ext cx="9072000" cy="6984063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de-DE" sz="2800" dirty="0" smtClean="0"/>
              <a:t>Mat </a:t>
            </a:r>
            <a:r>
              <a:rPr lang="de-DE" sz="2800" dirty="0"/>
              <a:t>3,11ff; Mar 1,8ff; Luk 3,16ff; </a:t>
            </a:r>
            <a:r>
              <a:rPr lang="de-DE" sz="2800" dirty="0" err="1"/>
              <a:t>Joh</a:t>
            </a:r>
            <a:r>
              <a:rPr lang="de-DE" sz="2800" dirty="0"/>
              <a:t> 1,27-33	</a:t>
            </a:r>
          </a:p>
          <a:p>
            <a:pPr marL="514350" indent="-514350">
              <a:buAutoNum type="alphaLcParenR" startAt="2"/>
            </a:pPr>
            <a:r>
              <a:rPr lang="de-DE" sz="2800" dirty="0"/>
              <a:t>Das wichtigste Merkmal wahrer Geistestaufe ist die Kraft heilig zu leben! </a:t>
            </a:r>
          </a:p>
          <a:p>
            <a:r>
              <a:rPr lang="de-DE" sz="2800" dirty="0"/>
              <a:t>Apg.1,8 (letzte Worte von Jesus auf Erden): Ihr werdet Kraft empfangen, wenn der Hl. Geist auf euch gekommen ist </a:t>
            </a:r>
            <a:r>
              <a:rPr lang="de-DE" sz="2800" dirty="0"/>
              <a:t>…Alle vier Evangelien stellen das heraus. Lk.24,49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Röm.15,13  Auswirkungen - erfüllt mit der Kraft des Geistes, Frucht Gal. 5</a:t>
            </a:r>
          </a:p>
        </p:txBody>
      </p:sp>
    </p:spTree>
    <p:extLst>
      <p:ext uri="{BB962C8B-B14F-4D97-AF65-F5344CB8AC3E}">
        <p14:creationId xmlns:p14="http://schemas.microsoft.com/office/powerpoint/2010/main" val="15778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5B002-399C-DD45-BB9C-642F4334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Jesus will dich erfüllen </a:t>
            </a:r>
            <a:br>
              <a:rPr lang="de-DE"/>
            </a:br>
            <a:r>
              <a:rPr lang="de-DE"/>
              <a:t>mit Kraft aus der Höhe!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22AB8B-EC64-3645-95CE-B878A2255A1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301319"/>
            <a:ext cx="9072000" cy="725835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DE" sz="2800" dirty="0"/>
              <a:t>Die Geistestaufe ist die Ersterfahrung davon erfüllt zu werden mit dem Heiligen Geist</a:t>
            </a:r>
            <a:r>
              <a:rPr lang="de-DE" sz="2800" dirty="0" smtClean="0"/>
              <a:t>.</a:t>
            </a:r>
          </a:p>
          <a:p>
            <a:pPr marL="514350" indent="-514350">
              <a:buAutoNum type="arabicPeriod"/>
            </a:pPr>
            <a:endParaRPr lang="de-DE" sz="2800" dirty="0"/>
          </a:p>
          <a:p>
            <a:pPr marL="514350" indent="-514350">
              <a:buAutoNum type="arabicPeriod"/>
            </a:pPr>
            <a:r>
              <a:rPr lang="de-DE" sz="2800" dirty="0"/>
              <a:t>Sie wird im Glauben von Jesus empfangen und bringt Kraft ins Leben</a:t>
            </a:r>
            <a:r>
              <a:rPr lang="de-DE" sz="2800" dirty="0" smtClean="0"/>
              <a:t>.</a:t>
            </a:r>
          </a:p>
          <a:p>
            <a:pPr marL="514350" indent="-514350">
              <a:buAutoNum type="arabicPeriod"/>
            </a:pPr>
            <a:endParaRPr lang="de-DE" sz="2800" dirty="0"/>
          </a:p>
          <a:p>
            <a:pPr marL="514350" indent="-514350">
              <a:buAutoNum type="arabicPeriod"/>
            </a:pPr>
            <a:r>
              <a:rPr lang="de-DE" sz="2800" dirty="0"/>
              <a:t>Erkläre die Wichtigkeit der Taufe im Hl. Geist für unser Glaubensleben und bete (unter Handauflegung) mit den Menschen.</a:t>
            </a:r>
          </a:p>
        </p:txBody>
      </p:sp>
    </p:spTree>
    <p:extLst>
      <p:ext uri="{BB962C8B-B14F-4D97-AF65-F5344CB8AC3E}">
        <p14:creationId xmlns:p14="http://schemas.microsoft.com/office/powerpoint/2010/main" val="3387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B78D5-27AC-024A-A75C-21A7E00C8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Wie lange bleibst Du dran?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D49EB8-69B2-974E-8B08-3362ABB2BF3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301319"/>
            <a:ext cx="9072000" cy="7043697"/>
          </a:xfrm>
        </p:spPr>
        <p:txBody>
          <a:bodyPr/>
          <a:lstStyle/>
          <a:p>
            <a:pPr marL="0" indent="0">
              <a:buNone/>
            </a:pPr>
            <a:r>
              <a:rPr lang="de-DE" sz="3600" dirty="0"/>
              <a:t>Lukas 24,49:</a:t>
            </a:r>
          </a:p>
          <a:p>
            <a:pPr marL="0" indent="0">
              <a:buNone/>
            </a:pPr>
            <a:r>
              <a:rPr lang="de-DE" sz="3600" dirty="0"/>
              <a:t> „ Und siehe, ich sende auf euch die Verheißung meines Vaters; </a:t>
            </a:r>
          </a:p>
          <a:p>
            <a:pPr marL="0" indent="0">
              <a:buNone/>
            </a:pPr>
            <a:r>
              <a:rPr lang="de-DE" sz="3600" dirty="0"/>
              <a:t>ihr aber bleibt in der Stadt Jerusalem, bis ihr angetan werdet mit Kraft aus der Höhe!“ 				     (Jesus Christus)</a:t>
            </a:r>
          </a:p>
        </p:txBody>
      </p:sp>
    </p:spTree>
    <p:extLst>
      <p:ext uri="{BB962C8B-B14F-4D97-AF65-F5344CB8AC3E}">
        <p14:creationId xmlns:p14="http://schemas.microsoft.com/office/powerpoint/2010/main" val="11854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03280" y="576360"/>
            <a:ext cx="7197840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844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AGAPE GEMEINDE ESCHWEILER</a:t>
            </a:r>
            <a:endParaRPr lang="de-DE" sz="32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314280" y="1687680"/>
            <a:ext cx="9142560" cy="482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3040" rIns="0" bIns="0">
            <a:noAutofit/>
          </a:bodyPr>
          <a:lstStyle/>
          <a:p>
            <a:pPr marL="417600" indent="-311400">
              <a:lnSpc>
                <a:spcPct val="93000"/>
              </a:lnSpc>
              <a:spcAft>
                <a:spcPts val="1426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  <a:ea typeface="DejaVu Sans"/>
              </a:rPr>
              <a:t>Erkunde mehr!</a:t>
            </a:r>
            <a:endParaRPr lang="de-DE" sz="26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Besuche die Webseite: </a:t>
            </a:r>
            <a:r>
              <a:rPr lang="de-DE" sz="2600" b="1" i="1" strike="noStrike" spc="-1">
                <a:solidFill>
                  <a:srgbClr val="000000"/>
                </a:solidFill>
                <a:latin typeface="Arial Black"/>
                <a:ea typeface="DejaVu Sans"/>
              </a:rPr>
              <a:t>www.Agape-Gemeinde.de</a:t>
            </a:r>
            <a:endParaRPr lang="de-DE" sz="26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endParaRPr lang="de-DE" sz="2600" b="0" strike="noStrike" spc="-1">
              <a:latin typeface="Arial"/>
            </a:endParaRPr>
          </a:p>
          <a:p>
            <a:pPr marL="1281240" lvl="2" indent="-281160">
              <a:lnSpc>
                <a:spcPct val="93000"/>
              </a:lnSpc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  <a:ea typeface="DejaVu Sans"/>
              </a:rPr>
              <a:t>Finde Anschluss!</a:t>
            </a:r>
            <a:endParaRPr lang="de-DE" sz="2600" b="0" strike="noStrike" spc="-1">
              <a:latin typeface="Arial"/>
            </a:endParaRPr>
          </a:p>
          <a:p>
            <a:pPr marL="1295280" indent="-271440">
              <a:lnSpc>
                <a:spcPct val="93000"/>
              </a:lnSpc>
              <a:spcAft>
                <a:spcPts val="850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Connecte in einer Basisgruppe!</a:t>
            </a:r>
            <a:endParaRPr lang="de-DE" sz="2600" b="0" strike="noStrike" spc="-1">
              <a:latin typeface="Arial"/>
            </a:endParaRPr>
          </a:p>
          <a:p>
            <a:pPr marL="1295280" indent="-271440">
              <a:lnSpc>
                <a:spcPct val="93000"/>
              </a:lnSpc>
              <a:spcAft>
                <a:spcPts val="850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Bestelle Deine Wochen-email!</a:t>
            </a:r>
            <a:endParaRPr lang="de-DE" sz="2600" b="0" strike="noStrike" spc="-1">
              <a:latin typeface="Arial"/>
            </a:endParaRPr>
          </a:p>
          <a:p>
            <a:pPr marL="1295280" indent="-271440">
              <a:lnSpc>
                <a:spcPct val="93000"/>
              </a:lnSpc>
              <a:spcAft>
                <a:spcPts val="850"/>
              </a:spcAft>
            </a:pPr>
            <a:endParaRPr lang="de-DE" sz="2600" b="0" strike="noStrike" spc="-1">
              <a:latin typeface="Arial"/>
            </a:endParaRPr>
          </a:p>
          <a:p>
            <a:pPr marL="2144880" lvl="4" indent="-201600">
              <a:lnSpc>
                <a:spcPct val="93000"/>
              </a:lnSpc>
              <a:spcAft>
                <a:spcPts val="289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  <a:ea typeface="DejaVu Sans"/>
              </a:rPr>
              <a:t>Baue mit auf!</a:t>
            </a:r>
            <a:endParaRPr lang="de-DE" sz="2600" b="0" strike="noStrike" spc="-1">
              <a:latin typeface="Arial"/>
            </a:endParaRPr>
          </a:p>
          <a:p>
            <a:pPr marL="2158920" indent="-200160">
              <a:lnSpc>
                <a:spcPct val="93000"/>
              </a:lnSpc>
              <a:spcAft>
                <a:spcPts val="289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Starte Deine Mitarbeit!</a:t>
            </a:r>
            <a:endParaRPr lang="de-DE" sz="2600" b="0" strike="noStrike" spc="-1">
              <a:latin typeface="Arial"/>
            </a:endParaRPr>
          </a:p>
          <a:p>
            <a:pPr marL="2158920" indent="-200160">
              <a:lnSpc>
                <a:spcPct val="93000"/>
              </a:lnSpc>
              <a:spcAft>
                <a:spcPts val="289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  <a:ea typeface="DejaVu Sans"/>
              </a:rPr>
              <a:t>Unterstütze die Verbreitung des Christentums!</a:t>
            </a:r>
            <a:endParaRPr lang="de-DE" sz="2600" b="0" strike="noStrike" spc="-1">
              <a:latin typeface="Arial"/>
            </a:endParaRPr>
          </a:p>
          <a:p>
            <a:pPr marL="431640" indent="-308160">
              <a:lnSpc>
                <a:spcPct val="93000"/>
              </a:lnSpc>
              <a:spcAft>
                <a:spcPts val="1426"/>
              </a:spcAft>
            </a:pPr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361</Words>
  <Application>Microsoft Office PowerPoint</Application>
  <PresentationFormat>Benutzerdefiniert</PresentationFormat>
  <Paragraphs>64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Microsoft YaHei</vt:lpstr>
      <vt:lpstr>Arial</vt:lpstr>
      <vt:lpstr>Arial Black</vt:lpstr>
      <vt:lpstr>DejaVu Sans</vt:lpstr>
      <vt:lpstr>Symbol</vt:lpstr>
      <vt:lpstr>Times New Roman</vt:lpstr>
      <vt:lpstr>Wingdings</vt:lpstr>
      <vt:lpstr>Office Theme</vt:lpstr>
      <vt:lpstr>Office Theme</vt:lpstr>
      <vt:lpstr>PowerPoint-Präsentation</vt:lpstr>
      <vt:lpstr>Apostolisches eins zwei drei</vt:lpstr>
      <vt:lpstr>Jesus – Täufer im Geist</vt:lpstr>
      <vt:lpstr>1. Welche verschiedenen Ausdrücke werden  in der Bibel für im Geist getauft zu sein verwandt?</vt:lpstr>
      <vt:lpstr>2. Gibt es die Taufe im Geist (heute)?</vt:lpstr>
      <vt:lpstr>3. Jesus ist der Täufer im Hl. Geist!</vt:lpstr>
      <vt:lpstr>Jesus will dich erfüllen  mit Kraft aus der Höhe!</vt:lpstr>
      <vt:lpstr>Wie lange bleibst Du dran?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</dc:title>
  <dc:subject/>
  <dc:creator/>
  <dc:description/>
  <cp:lastModifiedBy>Agape</cp:lastModifiedBy>
  <cp:revision>33</cp:revision>
  <cp:lastPrinted>2021-03-21T08:24:06Z</cp:lastPrinted>
  <dcterms:created xsi:type="dcterms:W3CDTF">2021-02-09T16:39:47Z</dcterms:created>
  <dcterms:modified xsi:type="dcterms:W3CDTF">2021-05-23T07:58:15Z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Notes">
    <vt:i4>4</vt:i4>
  </property>
  <property fmtid="{D5CDD505-2E9C-101B-9397-08002B2CF9AE}" pid="7" name="PresentationFormat">
    <vt:lpwstr>Benutzerdefiniert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11</vt:i4>
  </property>
</Properties>
</file>